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Inter" panose="02000503000000020004" pitchFamily="2" charset="0"/>
      <p:regular r:id="rId12"/>
      <p:bold r:id="rId13"/>
    </p:embeddedFont>
    <p:embeddedFont>
      <p:font typeface="Lato Light" panose="020F0302020204030204" pitchFamily="34" charset="0"/>
      <p:regular r:id="rId14"/>
      <p:bold r:id="rId15"/>
      <p:italic r:id="rId16"/>
      <p:boldItalic r:id="rId17"/>
    </p:embeddedFont>
    <p:embeddedFont>
      <p:font typeface="League Spartan" pitchFamily="2" charset="77"/>
      <p:regular r:id="rId18"/>
      <p:bold r:id="rId19"/>
    </p:embeddedFont>
    <p:embeddedFont>
      <p:font typeface="League Spartan Medium" pitchFamily="2" charset="77"/>
      <p:regular r:id="rId20"/>
      <p:bold r:id="rId21"/>
    </p:embeddedFont>
    <p:embeddedFont>
      <p:font typeface="Open Sans Medium" pitchFamily="2" charset="0"/>
      <p:regular r:id="rId22"/>
      <p:bold r:id="rId23"/>
      <p:italic r:id="rId24"/>
      <p:boldItalic r:id="rId25"/>
    </p:embeddedFont>
    <p:embeddedFont>
      <p:font typeface="Poppins"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1"/>
    <p:restoredTop sz="94675"/>
  </p:normalViewPr>
  <p:slideViewPr>
    <p:cSldViewPr snapToGrid="0">
      <p:cViewPr varScale="1">
        <p:scale>
          <a:sx n="120" d="100"/>
          <a:sy n="120" d="100"/>
        </p:scale>
        <p:origin x="192" y="12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1.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24" Type="http://schemas.openxmlformats.org/officeDocument/2006/relationships/font" Target="fonts/font17.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font" Target="fonts/font21.fntdata"/><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presProps" Target="presProps.xml"/><Relationship Id="rId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SLIDES_API16153113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SLIDES_API16153113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865988220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865988220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SLIDES_API16153113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SLIDES_API16153113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SLIDES_API16153113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SLIDES_API16153113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p:cSld name="TITLE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txBox="1">
            <a:spLocks noGrp="1"/>
          </p:cNvSpPr>
          <p:nvPr>
            <p:ph type="body" idx="1"/>
          </p:nvPr>
        </p:nvSpPr>
        <p:spPr>
          <a:xfrm>
            <a:off x="632175" y="1717350"/>
            <a:ext cx="5056800" cy="1959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sz="13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62" name="Google Shape;62;p15"/>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a:spLocks noGrp="1"/>
          </p:cNvSpPr>
          <p:nvPr>
            <p:ph type="pic" idx="2"/>
          </p:nvPr>
        </p:nvSpPr>
        <p:spPr>
          <a:xfrm>
            <a:off x="642700" y="632300"/>
            <a:ext cx="2615100" cy="3918900"/>
          </a:xfrm>
          <a:prstGeom prst="roundRect">
            <a:avLst>
              <a:gd name="adj" fmla="val 16667"/>
            </a:avLst>
          </a:prstGeom>
          <a:noFill/>
          <a:ln>
            <a:noFill/>
          </a:ln>
        </p:spPr>
      </p:sp>
      <p:sp>
        <p:nvSpPr>
          <p:cNvPr id="65" name="Google Shape;65;p15"/>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66" name="Google Shape;66;p15"/>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67" name="Google Shape;67;p15"/>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txBox="1">
            <a:spLocks noGrp="1"/>
          </p:cNvSpPr>
          <p:nvPr>
            <p:ph type="subTitle" idx="1"/>
          </p:nvPr>
        </p:nvSpPr>
        <p:spPr>
          <a:xfrm>
            <a:off x="4722075" y="1959150"/>
            <a:ext cx="3589800" cy="19647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sz="13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
  <p:cSld name="TITLE_1_2">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6"/>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72" name="Google Shape;72;p16"/>
          <p:cNvSpPr>
            <a:spLocks noGrp="1"/>
          </p:cNvSpPr>
          <p:nvPr>
            <p:ph type="pic" idx="2"/>
          </p:nvPr>
        </p:nvSpPr>
        <p:spPr>
          <a:xfrm>
            <a:off x="5843075" y="632300"/>
            <a:ext cx="2615100" cy="3918900"/>
          </a:xfrm>
          <a:prstGeom prst="roundRect">
            <a:avLst>
              <a:gd name="adj" fmla="val 16667"/>
            </a:avLst>
          </a:prstGeom>
          <a:noFill/>
          <a:ln>
            <a:noFill/>
          </a:ln>
        </p:spPr>
      </p:sp>
      <p:sp>
        <p:nvSpPr>
          <p:cNvPr id="73" name="Google Shape;73;p1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74" name="Google Shape;74;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5" name="Google Shape;75;p16"/>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sz="13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1_no_image">
  <p:cSld name="TITLE_1_2_1">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7"/>
          <p:cNvPicPr preferRelativeResize="0"/>
          <p:nvPr/>
        </p:nvPicPr>
        <p:blipFill>
          <a:blip r:embed="rId2">
            <a:alphaModFix/>
          </a:blip>
          <a:stretch>
            <a:fillRect/>
          </a:stretch>
        </p:blipFill>
        <p:spPr>
          <a:xfrm>
            <a:off x="6442575" y="2454150"/>
            <a:ext cx="2701425" cy="2689351"/>
          </a:xfrm>
          <a:prstGeom prst="rect">
            <a:avLst/>
          </a:prstGeom>
          <a:noFill/>
          <a:ln>
            <a:noFill/>
          </a:ln>
        </p:spPr>
      </p:pic>
      <p:sp>
        <p:nvSpPr>
          <p:cNvPr id="79" name="Google Shape;79;p17"/>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pic>
        <p:nvPicPr>
          <p:cNvPr id="80" name="Google Shape;80;p17"/>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81" name="Google Shape;81;p17"/>
          <p:cNvSpPr txBox="1">
            <a:spLocks noGrp="1"/>
          </p:cNvSpPr>
          <p:nvPr>
            <p:ph type="subTitle" idx="1"/>
          </p:nvPr>
        </p:nvSpPr>
        <p:spPr>
          <a:xfrm>
            <a:off x="642700" y="1717350"/>
            <a:ext cx="6856500" cy="19647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None/>
              <a:defRPr sz="13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5" name="Google Shape;85;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pic>
        <p:nvPicPr>
          <p:cNvPr id="86" name="Google Shape;86;p18"/>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87" name="Google Shape;87;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88" name="Google Shape;88;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pic>
        <p:nvPicPr>
          <p:cNvPr id="89" name="Google Shape;89;p18"/>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90"/>
        <p:cNvGrpSpPr/>
        <p:nvPr/>
      </p:nvGrpSpPr>
      <p:grpSpPr>
        <a:xfrm>
          <a:off x="0" y="0"/>
          <a:ext cx="0" cy="0"/>
          <a:chOff x="0" y="0"/>
          <a:chExt cx="0" cy="0"/>
        </a:xfrm>
      </p:grpSpPr>
      <p:sp>
        <p:nvSpPr>
          <p:cNvPr id="91" name="Google Shape;9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pic>
        <p:nvPicPr>
          <p:cNvPr id="93" name="Google Shape;93;p19"/>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9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95"/>
        <p:cNvGrpSpPr/>
        <p:nvPr/>
      </p:nvGrpSpPr>
      <p:grpSpPr>
        <a:xfrm>
          <a:off x="0" y="0"/>
          <a:ext cx="0" cy="0"/>
          <a:chOff x="0" y="0"/>
          <a:chExt cx="0" cy="0"/>
        </a:xfrm>
      </p:grpSpPr>
      <p:sp>
        <p:nvSpPr>
          <p:cNvPr id="96" name="Google Shape;9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21"/>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98" name="Google Shape;98;p21"/>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99" name="Google Shape;99;p21"/>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00" name="Google Shape;100;p21"/>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01" name="Google Shape;101;p21"/>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102" name="Google Shape;102;p21"/>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103" name="Google Shape;103;p21"/>
          <p:cNvPicPr preferRelativeResize="0"/>
          <p:nvPr/>
        </p:nvPicPr>
        <p:blipFill rotWithShape="1">
          <a:blip r:embed="rId2">
            <a:alphaModFix/>
          </a:blip>
          <a:srcRect r="49205"/>
          <a:stretch/>
        </p:blipFill>
        <p:spPr>
          <a:xfrm rot="10800000">
            <a:off x="0" y="1892238"/>
            <a:ext cx="1836600" cy="3599400"/>
          </a:xfrm>
          <a:prstGeom prst="rect">
            <a:avLst/>
          </a:prstGeom>
          <a:noFill/>
          <a:ln>
            <a:noFill/>
          </a:ln>
        </p:spPr>
      </p:pic>
      <p:sp>
        <p:nvSpPr>
          <p:cNvPr id="104" name="Google Shape;104;p21"/>
          <p:cNvSpPr>
            <a:spLocks noGrp="1"/>
          </p:cNvSpPr>
          <p:nvPr>
            <p:ph type="pic" idx="3"/>
          </p:nvPr>
        </p:nvSpPr>
        <p:spPr>
          <a:xfrm>
            <a:off x="642700" y="632300"/>
            <a:ext cx="2615100" cy="3918900"/>
          </a:xfrm>
          <a:prstGeom prst="roundRect">
            <a:avLst>
              <a:gd name="adj" fmla="val 16667"/>
            </a:avLst>
          </a:prstGeom>
          <a:noFill/>
          <a:ln>
            <a:noFill/>
          </a:ln>
        </p:spPr>
      </p:sp>
      <p:sp>
        <p:nvSpPr>
          <p:cNvPr id="105" name="Google Shape;105;p21"/>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6"/>
        <p:cNvGrpSpPr/>
        <p:nvPr/>
      </p:nvGrpSpPr>
      <p:grpSpPr>
        <a:xfrm>
          <a:off x="0" y="0"/>
          <a:ext cx="0" cy="0"/>
          <a:chOff x="0" y="0"/>
          <a:chExt cx="0" cy="0"/>
        </a:xfrm>
      </p:grpSpPr>
      <p:sp>
        <p:nvSpPr>
          <p:cNvPr id="107" name="Google Shape;10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22"/>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09" name="Google Shape;109;p22"/>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10" name="Google Shape;110;p22"/>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11" name="Google Shape;111;p22"/>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12" name="Google Shape;112;p22"/>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113" name="Google Shape;113;p22"/>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4" name="Google Shape;114;p22"/>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15"/>
        <p:cNvGrpSpPr/>
        <p:nvPr/>
      </p:nvGrpSpPr>
      <p:grpSpPr>
        <a:xfrm>
          <a:off x="0" y="0"/>
          <a:ext cx="0" cy="0"/>
          <a:chOff x="0" y="0"/>
          <a:chExt cx="0" cy="0"/>
        </a:xfrm>
      </p:grpSpPr>
      <p:sp>
        <p:nvSpPr>
          <p:cNvPr id="116" name="Google Shape;11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23"/>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a:endParaRPr/>
          </a:p>
        </p:txBody>
      </p:sp>
      <p:sp>
        <p:nvSpPr>
          <p:cNvPr id="118" name="Google Shape;118;p23"/>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Poppins"/>
                <a:ea typeface="Poppins"/>
                <a:cs typeface="Poppins"/>
                <a:sym typeface="Poppins"/>
              </a:rPr>
              <a:t>01</a:t>
            </a:r>
            <a:endParaRPr sz="2000">
              <a:solidFill>
                <a:schemeClr val="accent4"/>
              </a:solidFill>
            </a:endParaRPr>
          </a:p>
        </p:txBody>
      </p:sp>
      <p:sp>
        <p:nvSpPr>
          <p:cNvPr id="119" name="Google Shape;119;p23"/>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20" name="Google Shape;120;p23"/>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21" name="Google Shape;121;p23"/>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22" name="Google Shape;122;p23"/>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23" name="Google Shape;123;p23"/>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pic>
        <p:nvPicPr>
          <p:cNvPr id="124" name="Google Shape;124;p23"/>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25" name="Google Shape;125;p23"/>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26"/>
        <p:cNvGrpSpPr/>
        <p:nvPr/>
      </p:nvGrpSpPr>
      <p:grpSpPr>
        <a:xfrm>
          <a:off x="0" y="0"/>
          <a:ext cx="0" cy="0"/>
          <a:chOff x="0" y="0"/>
          <a:chExt cx="0" cy="0"/>
        </a:xfrm>
      </p:grpSpPr>
      <p:sp>
        <p:nvSpPr>
          <p:cNvPr id="127" name="Google Shape;127;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28" name="Google Shape;128;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129" name="Google Shape;129;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0" name="Google Shape;130;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1" name="Google Shape;131;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7"/>
        <p:cNvGrpSpPr/>
        <p:nvPr/>
      </p:nvGrpSpPr>
      <p:grpSpPr>
        <a:xfrm>
          <a:off x="0" y="0"/>
          <a:ext cx="0" cy="0"/>
          <a:chOff x="0" y="0"/>
          <a:chExt cx="0" cy="0"/>
        </a:xfrm>
      </p:grpSpPr>
      <p:sp>
        <p:nvSpPr>
          <p:cNvPr id="138" name="Google Shape;138;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2" name="Google Shape;142;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3" name="Google Shape;143;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7" name="Google Shape;147;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8" name="Google Shape;148;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9" name="Google Shape;149;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rt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50" name="Google Shape;150;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1"/>
        <p:cNvGrpSpPr/>
        <p:nvPr/>
      </p:nvGrpSpPr>
      <p:grpSpPr>
        <a:xfrm>
          <a:off x="0" y="0"/>
          <a:ext cx="0" cy="0"/>
          <a:chOff x="0" y="0"/>
          <a:chExt cx="0" cy="0"/>
        </a:xfrm>
      </p:grpSpPr>
      <p:sp>
        <p:nvSpPr>
          <p:cNvPr id="152" name="Google Shape;152;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3" name="Google Shape;153;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54" name="Google Shape;154;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65" name="Google Shape;165;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66" name="Google Shape;166;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200"/>
              <a:buNone/>
              <a:defRPr/>
            </a:lvl2pPr>
            <a:lvl3pPr lvl="2" algn="r" rtl="0">
              <a:spcBef>
                <a:spcPts val="0"/>
              </a:spcBef>
              <a:spcAft>
                <a:spcPts val="0"/>
              </a:spcAft>
              <a:buSzPts val="1200"/>
              <a:buNone/>
              <a:defRPr/>
            </a:lvl3pPr>
            <a:lvl4pPr lvl="3" algn="r" rtl="0">
              <a:spcBef>
                <a:spcPts val="0"/>
              </a:spcBef>
              <a:spcAft>
                <a:spcPts val="0"/>
              </a:spcAft>
              <a:buSzPts val="1200"/>
              <a:buNone/>
              <a:defRPr/>
            </a:lvl4pPr>
            <a:lvl5pPr lvl="4" algn="r" rtl="0">
              <a:spcBef>
                <a:spcPts val="0"/>
              </a:spcBef>
              <a:spcAft>
                <a:spcPts val="0"/>
              </a:spcAft>
              <a:buSzPts val="1200"/>
              <a:buNone/>
              <a:defRPr/>
            </a:lvl5pPr>
            <a:lvl6pPr lvl="5" algn="r" rtl="0">
              <a:spcBef>
                <a:spcPts val="0"/>
              </a:spcBef>
              <a:spcAft>
                <a:spcPts val="0"/>
              </a:spcAft>
              <a:buSzPts val="1200"/>
              <a:buNone/>
              <a:defRPr/>
            </a:lvl6pPr>
            <a:lvl7pPr lvl="6" algn="r" rtl="0">
              <a:spcBef>
                <a:spcPts val="0"/>
              </a:spcBef>
              <a:spcAft>
                <a:spcPts val="0"/>
              </a:spcAft>
              <a:buSzPts val="1200"/>
              <a:buNone/>
              <a:defRPr/>
            </a:lvl7pPr>
            <a:lvl8pPr lvl="7" algn="r" rtl="0">
              <a:spcBef>
                <a:spcPts val="0"/>
              </a:spcBef>
              <a:spcAft>
                <a:spcPts val="0"/>
              </a:spcAft>
              <a:buSzPts val="1200"/>
              <a:buNone/>
              <a:defRPr/>
            </a:lvl8pPr>
            <a:lvl9pPr lvl="8" algn="r" rtl="0">
              <a:spcBef>
                <a:spcPts val="0"/>
              </a:spcBef>
              <a:spcAft>
                <a:spcPts val="0"/>
              </a:spcAft>
              <a:buSzPts val="1200"/>
              <a:buNone/>
              <a:defRPr/>
            </a:lvl9pPr>
          </a:lstStyle>
          <a:p>
            <a:endParaRPr/>
          </a:p>
        </p:txBody>
      </p:sp>
      <p:sp>
        <p:nvSpPr>
          <p:cNvPr id="167" name="Google Shape;167;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rtl="0">
              <a:spcBef>
                <a:spcPts val="0"/>
              </a:spcBef>
              <a:spcAft>
                <a:spcPts val="0"/>
              </a:spcAft>
              <a:buSzPts val="1200"/>
              <a:buNone/>
              <a:defRPr/>
            </a:lvl2pPr>
            <a:lvl3pPr lvl="2" algn="r" rtl="0">
              <a:spcBef>
                <a:spcPts val="0"/>
              </a:spcBef>
              <a:spcAft>
                <a:spcPts val="0"/>
              </a:spcAft>
              <a:buSzPts val="1200"/>
              <a:buNone/>
              <a:defRPr/>
            </a:lvl3pPr>
            <a:lvl4pPr lvl="3" algn="r" rtl="0">
              <a:spcBef>
                <a:spcPts val="0"/>
              </a:spcBef>
              <a:spcAft>
                <a:spcPts val="0"/>
              </a:spcAft>
              <a:buSzPts val="1200"/>
              <a:buNone/>
              <a:defRPr/>
            </a:lvl4pPr>
            <a:lvl5pPr lvl="4" algn="r" rtl="0">
              <a:spcBef>
                <a:spcPts val="0"/>
              </a:spcBef>
              <a:spcAft>
                <a:spcPts val="0"/>
              </a:spcAft>
              <a:buSzPts val="1200"/>
              <a:buNone/>
              <a:defRPr/>
            </a:lvl5pPr>
            <a:lvl6pPr lvl="5" algn="r" rtl="0">
              <a:spcBef>
                <a:spcPts val="0"/>
              </a:spcBef>
              <a:spcAft>
                <a:spcPts val="0"/>
              </a:spcAft>
              <a:buSzPts val="1200"/>
              <a:buNone/>
              <a:defRPr/>
            </a:lvl6pPr>
            <a:lvl7pPr lvl="6" algn="r" rtl="0">
              <a:spcBef>
                <a:spcPts val="0"/>
              </a:spcBef>
              <a:spcAft>
                <a:spcPts val="0"/>
              </a:spcAft>
              <a:buSzPts val="1200"/>
              <a:buNone/>
              <a:defRPr/>
            </a:lvl7pPr>
            <a:lvl8pPr lvl="7" algn="r" rtl="0">
              <a:spcBef>
                <a:spcPts val="0"/>
              </a:spcBef>
              <a:spcAft>
                <a:spcPts val="0"/>
              </a:spcAft>
              <a:buSzPts val="1200"/>
              <a:buNone/>
              <a:defRPr/>
            </a:lvl8pPr>
            <a:lvl9pPr lvl="8" algn="r" rtl="0">
              <a:spcBef>
                <a:spcPts val="0"/>
              </a:spcBef>
              <a:spcAft>
                <a:spcPts val="0"/>
              </a:spcAft>
              <a:buSzPts val="1200"/>
              <a:buNone/>
              <a:defRPr/>
            </a:lvl9pPr>
          </a:lstStyle>
          <a:p>
            <a:endParaRPr/>
          </a:p>
        </p:txBody>
      </p:sp>
      <p:sp>
        <p:nvSpPr>
          <p:cNvPr id="168" name="Google Shape;168;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71" name="Google Shape;171;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73" name="Google Shape;173;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74" name="Google Shape;174;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75" name="Google Shape;175;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76" name="Google Shape;176;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77" name="Google Shape;177;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178" name="Google Shape;178;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9"/>
        <p:cNvGrpSpPr/>
        <p:nvPr/>
      </p:nvGrpSpPr>
      <p:grpSpPr>
        <a:xfrm>
          <a:off x="0" y="0"/>
          <a:ext cx="0" cy="0"/>
          <a:chOff x="0" y="0"/>
          <a:chExt cx="0" cy="0"/>
        </a:xfrm>
      </p:grpSpPr>
      <p:sp>
        <p:nvSpPr>
          <p:cNvPr id="180" name="Google Shape;180;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81" name="Google Shape;181;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82" name="Google Shape;182;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83" name="Google Shape;183;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184" name="Google Shape;184;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800"/>
              <a:buNone/>
              <a:defRPr>
                <a:latin typeface="Lato Light"/>
                <a:ea typeface="Lato Light"/>
                <a:cs typeface="Lato Light"/>
                <a:sym typeface="Lato Light"/>
              </a:defRPr>
            </a:lvl2pPr>
            <a:lvl3pPr lvl="2" rtl="0">
              <a:spcBef>
                <a:spcPts val="0"/>
              </a:spcBef>
              <a:spcAft>
                <a:spcPts val="0"/>
              </a:spcAft>
              <a:buSzPts val="2800"/>
              <a:buNone/>
              <a:defRPr>
                <a:latin typeface="Lato Light"/>
                <a:ea typeface="Lato Light"/>
                <a:cs typeface="Lato Light"/>
                <a:sym typeface="Lato Light"/>
              </a:defRPr>
            </a:lvl3pPr>
            <a:lvl4pPr lvl="3" rtl="0">
              <a:spcBef>
                <a:spcPts val="0"/>
              </a:spcBef>
              <a:spcAft>
                <a:spcPts val="0"/>
              </a:spcAft>
              <a:buSzPts val="2800"/>
              <a:buNone/>
              <a:defRPr>
                <a:latin typeface="Lato Light"/>
                <a:ea typeface="Lato Light"/>
                <a:cs typeface="Lato Light"/>
                <a:sym typeface="Lato Light"/>
              </a:defRPr>
            </a:lvl4pPr>
            <a:lvl5pPr lvl="4" rtl="0">
              <a:spcBef>
                <a:spcPts val="0"/>
              </a:spcBef>
              <a:spcAft>
                <a:spcPts val="0"/>
              </a:spcAft>
              <a:buSzPts val="2800"/>
              <a:buNone/>
              <a:defRPr>
                <a:latin typeface="Lato Light"/>
                <a:ea typeface="Lato Light"/>
                <a:cs typeface="Lato Light"/>
                <a:sym typeface="Lato Light"/>
              </a:defRPr>
            </a:lvl5pPr>
            <a:lvl6pPr lvl="5" rtl="0">
              <a:spcBef>
                <a:spcPts val="0"/>
              </a:spcBef>
              <a:spcAft>
                <a:spcPts val="0"/>
              </a:spcAft>
              <a:buSzPts val="2800"/>
              <a:buNone/>
              <a:defRPr>
                <a:latin typeface="Lato Light"/>
                <a:ea typeface="Lato Light"/>
                <a:cs typeface="Lato Light"/>
                <a:sym typeface="Lato Light"/>
              </a:defRPr>
            </a:lvl6pPr>
            <a:lvl7pPr lvl="6" rtl="0">
              <a:spcBef>
                <a:spcPts val="0"/>
              </a:spcBef>
              <a:spcAft>
                <a:spcPts val="0"/>
              </a:spcAft>
              <a:buSzPts val="2800"/>
              <a:buNone/>
              <a:defRPr>
                <a:latin typeface="Lato Light"/>
                <a:ea typeface="Lato Light"/>
                <a:cs typeface="Lato Light"/>
                <a:sym typeface="Lato Light"/>
              </a:defRPr>
            </a:lvl7pPr>
            <a:lvl8pPr lvl="7" rtl="0">
              <a:spcBef>
                <a:spcPts val="0"/>
              </a:spcBef>
              <a:spcAft>
                <a:spcPts val="0"/>
              </a:spcAft>
              <a:buSzPts val="2800"/>
              <a:buNone/>
              <a:defRPr>
                <a:latin typeface="Lato Light"/>
                <a:ea typeface="Lato Light"/>
                <a:cs typeface="Lato Light"/>
                <a:sym typeface="Lato Light"/>
              </a:defRPr>
            </a:lvl8pPr>
            <a:lvl9pPr lvl="8" rtl="0">
              <a:spcBef>
                <a:spcPts val="0"/>
              </a:spcBef>
              <a:spcAft>
                <a:spcPts val="0"/>
              </a:spcAft>
              <a:buSzPts val="2800"/>
              <a:buNone/>
              <a:defRPr>
                <a:latin typeface="Lato Light"/>
                <a:ea typeface="Lato Light"/>
                <a:cs typeface="Lato Light"/>
                <a:sym typeface="Lato Light"/>
              </a:defRPr>
            </a:lvl9pPr>
          </a:lstStyle>
          <a:p>
            <a:endParaRPr/>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196" name="Google Shape;196;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marL="914400" lvl="1"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2pPr>
            <a:lvl3pPr marL="1371600" lvl="2"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3pPr>
            <a:lvl4pPr marL="1828800" lvl="3"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4pPr>
            <a:lvl5pPr marL="2286000" lvl="4"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5pPr>
            <a:lvl6pPr marL="2743200" lvl="5"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6pPr>
            <a:lvl7pPr marL="3200400" lvl="6"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7pPr>
            <a:lvl8pPr marL="3657600" lvl="7"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8pPr>
            <a:lvl9pPr marL="4114800" lvl="8" indent="-304800" rtl="0">
              <a:lnSpc>
                <a:spcPct val="115000"/>
              </a:lnSpc>
              <a:spcBef>
                <a:spcPts val="0"/>
              </a:spcBef>
              <a:spcAft>
                <a:spcPts val="0"/>
              </a:spcAft>
              <a:buClr>
                <a:schemeClr val="lt2"/>
              </a:buClr>
              <a:buSzPts val="1200"/>
              <a:buFont typeface="Inter"/>
              <a:buChar char="■"/>
              <a:defRPr sz="1200">
                <a:solidFill>
                  <a:schemeClr val="lt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1368825" y="4020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Exploring Data Types, Analysis </a:t>
            </a:r>
            <a:endParaRPr/>
          </a:p>
          <a:p>
            <a:pPr marL="0" lvl="0" indent="0" algn="l" rtl="0">
              <a:spcBef>
                <a:spcPts val="0"/>
              </a:spcBef>
              <a:spcAft>
                <a:spcPts val="0"/>
              </a:spcAft>
              <a:buNone/>
            </a:pPr>
            <a:r>
              <a:rPr lang="en"/>
              <a:t>Tools, and Learning in </a:t>
            </a:r>
            <a:endParaRPr/>
          </a:p>
          <a:p>
            <a:pPr marL="0" lvl="0" indent="0" algn="l" rtl="0">
              <a:spcBef>
                <a:spcPts val="0"/>
              </a:spcBef>
              <a:spcAft>
                <a:spcPts val="0"/>
              </a:spcAft>
              <a:buNone/>
            </a:pPr>
            <a:r>
              <a:rPr lang="en"/>
              <a:t>Health Analytics</a:t>
            </a:r>
            <a:endParaRPr/>
          </a:p>
        </p:txBody>
      </p:sp>
      <p:sp>
        <p:nvSpPr>
          <p:cNvPr id="202" name="Google Shape;202;p29"/>
          <p:cNvSpPr txBox="1">
            <a:spLocks noGrp="1"/>
          </p:cNvSpPr>
          <p:nvPr>
            <p:ph type="body" idx="1"/>
          </p:nvPr>
        </p:nvSpPr>
        <p:spPr>
          <a:xfrm>
            <a:off x="233375" y="1908400"/>
            <a:ext cx="5056800" cy="25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rPr>
              <a:t>The Importance of Data in the Health Sector</a:t>
            </a:r>
            <a:endParaRPr b="1" i="1">
              <a:solidFill>
                <a:schemeClr val="dk1"/>
              </a:solidFill>
            </a:endParaRPr>
          </a:p>
          <a:p>
            <a:pPr marL="0" lvl="0" indent="0" algn="l" rtl="0">
              <a:spcBef>
                <a:spcPts val="1200"/>
              </a:spcBef>
              <a:spcAft>
                <a:spcPts val="0"/>
              </a:spcAft>
              <a:buNone/>
            </a:pPr>
            <a:r>
              <a:rPr lang="en" sz="1200">
                <a:solidFill>
                  <a:schemeClr val="dk1"/>
                </a:solidFill>
                <a:latin typeface="Arial"/>
                <a:ea typeface="Arial"/>
                <a:cs typeface="Arial"/>
                <a:sym typeface="Arial"/>
              </a:rPr>
              <a:t>Data plays a central role in healthcare and the improvements in the healthcare sector. Data provides the basis for informed decision-making and optimizing health outcomes.</a:t>
            </a:r>
            <a:endParaRPr sz="1200">
              <a:solidFill>
                <a:schemeClr val="dk1"/>
              </a:solidFill>
              <a:latin typeface="Arial"/>
              <a:ea typeface="Arial"/>
              <a:cs typeface="Arial"/>
              <a:sym typeface="Arial"/>
            </a:endParaRPr>
          </a:p>
          <a:p>
            <a:pPr marL="457200" lvl="0" indent="-304800" algn="l" rtl="0">
              <a:spcBef>
                <a:spcPts val="1200"/>
              </a:spcBef>
              <a:spcAft>
                <a:spcPts val="0"/>
              </a:spcAft>
              <a:buClr>
                <a:schemeClr val="dk1"/>
              </a:buClr>
              <a:buSzPts val="1200"/>
              <a:buFont typeface="Arial"/>
              <a:buChar char="●"/>
            </a:pPr>
            <a:r>
              <a:rPr lang="en" sz="1200">
                <a:solidFill>
                  <a:schemeClr val="dk1"/>
                </a:solidFill>
                <a:latin typeface="Arial"/>
                <a:ea typeface="Arial"/>
                <a:cs typeface="Arial"/>
                <a:sym typeface="Arial"/>
              </a:rPr>
              <a:t>Optimal Patient Care</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Health Administrative Management</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Research and Development</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Management Accounting - Cost Management</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Research and Development </a:t>
            </a:r>
            <a:endParaRPr sz="1200">
              <a:solidFill>
                <a:schemeClr val="dk1"/>
              </a:solidFill>
              <a:latin typeface="Arial"/>
              <a:ea typeface="Arial"/>
              <a:cs typeface="Arial"/>
              <a:sym typeface="Arial"/>
            </a:endParaRPr>
          </a:p>
          <a:p>
            <a:pPr marL="0" lvl="0" indent="0" algn="l" rtl="0">
              <a:spcBef>
                <a:spcPts val="1200"/>
              </a:spcBef>
              <a:spcAft>
                <a:spcPts val="1200"/>
              </a:spcAft>
              <a:buNone/>
            </a:pPr>
            <a:endParaRPr sz="1200">
              <a:solidFill>
                <a:schemeClr val="dk1"/>
              </a:solidFill>
              <a:latin typeface="Arial"/>
              <a:ea typeface="Arial"/>
              <a:cs typeface="Arial"/>
              <a:sym typeface="Arial"/>
            </a:endParaRPr>
          </a:p>
        </p:txBody>
      </p:sp>
      <p:pic>
        <p:nvPicPr>
          <p:cNvPr id="203" name="Google Shape;203;p29"/>
          <p:cNvPicPr preferRelativeResize="0"/>
          <p:nvPr/>
        </p:nvPicPr>
        <p:blipFill rotWithShape="1">
          <a:blip r:embed="rId5">
            <a:alphaModFix/>
          </a:blip>
          <a:srcRect t="6263" b="6254"/>
          <a:stretch/>
        </p:blipFill>
        <p:spPr>
          <a:xfrm>
            <a:off x="5290175" y="1509337"/>
            <a:ext cx="3834550" cy="2238024"/>
          </a:xfrm>
          <a:prstGeom prst="rect">
            <a:avLst/>
          </a:prstGeom>
          <a:noFill/>
          <a:ln>
            <a:noFill/>
          </a:ln>
        </p:spPr>
      </p:pic>
      <p:pic>
        <p:nvPicPr>
          <p:cNvPr id="2" name="Audio 1">
            <a:hlinkClick r:id="" action="ppaction://media"/>
            <a:extLst>
              <a:ext uri="{FF2B5EF4-FFF2-40B4-BE49-F238E27FC236}">
                <a16:creationId xmlns:a16="http://schemas.microsoft.com/office/drawing/2014/main" id="{EA989ECA-CE03-EC53-3A16-83167AD366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314"/>
    </mc:Choice>
    <mc:Fallback>
      <p:transition spd="slow" advTm="6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1368825" y="402000"/>
            <a:ext cx="44274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Sources in the </a:t>
            </a:r>
            <a:endParaRPr/>
          </a:p>
          <a:p>
            <a:pPr marL="0" lvl="0" indent="0" algn="l" rtl="0">
              <a:spcBef>
                <a:spcPts val="0"/>
              </a:spcBef>
              <a:spcAft>
                <a:spcPts val="0"/>
              </a:spcAft>
              <a:buNone/>
            </a:pPr>
            <a:r>
              <a:rPr lang="en"/>
              <a:t>South African Health Sector</a:t>
            </a:r>
            <a:endParaRPr/>
          </a:p>
        </p:txBody>
      </p:sp>
      <p:sp>
        <p:nvSpPr>
          <p:cNvPr id="209" name="Google Shape;209;p30"/>
          <p:cNvSpPr txBox="1">
            <a:spLocks noGrp="1"/>
          </p:cNvSpPr>
          <p:nvPr>
            <p:ph type="body" idx="1"/>
          </p:nvPr>
        </p:nvSpPr>
        <p:spPr>
          <a:xfrm>
            <a:off x="344825" y="1432775"/>
            <a:ext cx="5056800" cy="32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ial"/>
                <a:ea typeface="Arial"/>
                <a:cs typeface="Arial"/>
                <a:sym typeface="Arial"/>
              </a:rPr>
              <a:t>In South Africa, the healthcare sector has several key data sources play an important role in shaping various key decisions, policies and practices. </a:t>
            </a:r>
            <a:endParaRPr sz="1200">
              <a:solidFill>
                <a:schemeClr val="dk1"/>
              </a:solidFill>
              <a:latin typeface="Arial"/>
              <a:ea typeface="Arial"/>
              <a:cs typeface="Arial"/>
              <a:sym typeface="Arial"/>
            </a:endParaRPr>
          </a:p>
          <a:p>
            <a:pPr marL="0" lvl="0" indent="0" algn="l" rtl="0">
              <a:spcBef>
                <a:spcPts val="1200"/>
              </a:spcBef>
              <a:spcAft>
                <a:spcPts val="0"/>
              </a:spcAft>
              <a:buNone/>
            </a:pPr>
            <a:r>
              <a:rPr lang="en" sz="1200">
                <a:solidFill>
                  <a:schemeClr val="dk1"/>
                </a:solidFill>
                <a:latin typeface="Arial"/>
                <a:ea typeface="Arial"/>
                <a:cs typeface="Arial"/>
                <a:sym typeface="Arial"/>
              </a:rPr>
              <a:t>Primary Data Sources in Healthcare Sector:</a:t>
            </a:r>
            <a:endParaRPr sz="1200">
              <a:solidFill>
                <a:schemeClr val="dk1"/>
              </a:solidFill>
              <a:latin typeface="Arial"/>
              <a:ea typeface="Arial"/>
              <a:cs typeface="Arial"/>
              <a:sym typeface="Arial"/>
            </a:endParaRPr>
          </a:p>
          <a:p>
            <a:pPr marL="457200" lvl="0" indent="-304800" algn="l" rtl="0">
              <a:spcBef>
                <a:spcPts val="1200"/>
              </a:spcBef>
              <a:spcAft>
                <a:spcPts val="0"/>
              </a:spcAft>
              <a:buClr>
                <a:schemeClr val="dk1"/>
              </a:buClr>
              <a:buSzPts val="1200"/>
              <a:buFont typeface="Arial"/>
              <a:buChar char="●"/>
            </a:pPr>
            <a:r>
              <a:rPr lang="en" sz="1200">
                <a:solidFill>
                  <a:schemeClr val="dk1"/>
                </a:solidFill>
                <a:latin typeface="Arial"/>
                <a:ea typeface="Arial"/>
                <a:cs typeface="Arial"/>
                <a:sym typeface="Arial"/>
              </a:rPr>
              <a:t>National Policy Data Observatory</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Stats SA</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Electronic Health Records</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Various Research Institutions </a:t>
            </a:r>
            <a:endParaRPr sz="1200">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SACMC Epidemic Explorer</a:t>
            </a:r>
            <a:endParaRPr sz="1200">
              <a:solidFill>
                <a:schemeClr val="dk1"/>
              </a:solidFill>
              <a:latin typeface="Arial"/>
              <a:ea typeface="Arial"/>
              <a:cs typeface="Arial"/>
              <a:sym typeface="Arial"/>
            </a:endParaRPr>
          </a:p>
          <a:p>
            <a:pPr marL="0" lvl="0" indent="0" algn="l" rtl="0">
              <a:spcBef>
                <a:spcPts val="1200"/>
              </a:spcBef>
              <a:spcAft>
                <a:spcPts val="1200"/>
              </a:spcAft>
              <a:buNone/>
            </a:pPr>
            <a:r>
              <a:rPr lang="en" sz="1200">
                <a:solidFill>
                  <a:schemeClr val="dk1"/>
                </a:solidFill>
                <a:latin typeface="Arial"/>
                <a:ea typeface="Arial"/>
                <a:cs typeface="Arial"/>
                <a:sym typeface="Arial"/>
              </a:rPr>
              <a:t>These data sources are essential in providing a multidimensional perspective on South Africa's healthcare ecosystem, which promote evidence-based key decision-making.</a:t>
            </a:r>
            <a:endParaRPr sz="1200">
              <a:solidFill>
                <a:schemeClr val="dk1"/>
              </a:solidFill>
              <a:latin typeface="Arial"/>
              <a:ea typeface="Arial"/>
              <a:cs typeface="Arial"/>
              <a:sym typeface="Arial"/>
            </a:endParaRPr>
          </a:p>
        </p:txBody>
      </p:sp>
      <p:pic>
        <p:nvPicPr>
          <p:cNvPr id="210" name="Google Shape;210;p30"/>
          <p:cNvPicPr preferRelativeResize="0"/>
          <p:nvPr/>
        </p:nvPicPr>
        <p:blipFill>
          <a:blip r:embed="rId5">
            <a:alphaModFix/>
          </a:blip>
          <a:stretch>
            <a:fillRect/>
          </a:stretch>
        </p:blipFill>
        <p:spPr>
          <a:xfrm>
            <a:off x="6155575" y="104250"/>
            <a:ext cx="2912226" cy="1938700"/>
          </a:xfrm>
          <a:prstGeom prst="rect">
            <a:avLst/>
          </a:prstGeom>
          <a:noFill/>
          <a:ln>
            <a:noFill/>
          </a:ln>
        </p:spPr>
      </p:pic>
      <p:pic>
        <p:nvPicPr>
          <p:cNvPr id="211" name="Google Shape;211;p30"/>
          <p:cNvPicPr preferRelativeResize="0"/>
          <p:nvPr/>
        </p:nvPicPr>
        <p:blipFill>
          <a:blip r:embed="rId6">
            <a:alphaModFix/>
          </a:blip>
          <a:stretch>
            <a:fillRect/>
          </a:stretch>
        </p:blipFill>
        <p:spPr>
          <a:xfrm>
            <a:off x="6155575" y="2350850"/>
            <a:ext cx="2912225" cy="2310226"/>
          </a:xfrm>
          <a:prstGeom prst="rect">
            <a:avLst/>
          </a:prstGeom>
          <a:noFill/>
          <a:ln>
            <a:noFill/>
          </a:ln>
        </p:spPr>
      </p:pic>
      <p:pic>
        <p:nvPicPr>
          <p:cNvPr id="2" name="Audio 1">
            <a:hlinkClick r:id="" action="ppaction://media"/>
            <a:extLst>
              <a:ext uri="{FF2B5EF4-FFF2-40B4-BE49-F238E27FC236}">
                <a16:creationId xmlns:a16="http://schemas.microsoft.com/office/drawing/2014/main" id="{A1138D5D-4F40-099D-690B-80FDB86844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720"/>
    </mc:Choice>
    <mc:Fallback>
      <p:transition spd="slow" advTm="67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200">
                <a:solidFill>
                  <a:schemeClr val="dk1"/>
                </a:solidFill>
                <a:latin typeface="Arial"/>
                <a:ea typeface="Arial"/>
                <a:cs typeface="Arial"/>
                <a:sym typeface="Arial"/>
              </a:rPr>
              <a:t>Various tools and frameworks are used to address challenges faced</a:t>
            </a:r>
            <a:endParaRPr/>
          </a:p>
        </p:txBody>
      </p:sp>
      <p:sp>
        <p:nvSpPr>
          <p:cNvPr id="217" name="Google Shape;217;p31"/>
          <p:cNvSpPr txBox="1">
            <a:spLocks noGrp="1"/>
          </p:cNvSpPr>
          <p:nvPr>
            <p:ph type="subTitle" idx="3"/>
          </p:nvPr>
        </p:nvSpPr>
        <p:spPr>
          <a:xfrm>
            <a:off x="467425" y="3045600"/>
            <a:ext cx="2361600" cy="13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ial"/>
                <a:ea typeface="Arial"/>
                <a:cs typeface="Arial"/>
                <a:sym typeface="Arial"/>
              </a:rPr>
              <a:t>These tools and frameworks are as facilitators in incorporating the power of data to drive impactful change.</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marL="0" lvl="0" indent="0" algn="r" rtl="0">
              <a:spcBef>
                <a:spcPts val="0"/>
              </a:spcBef>
              <a:spcAft>
                <a:spcPts val="1200"/>
              </a:spcAft>
              <a:buNone/>
            </a:pPr>
            <a:endParaRPr/>
          </a:p>
        </p:txBody>
      </p:sp>
      <p:sp>
        <p:nvSpPr>
          <p:cNvPr id="218" name="Google Shape;218;p31"/>
          <p:cNvSpPr txBox="1">
            <a:spLocks noGrp="1"/>
          </p:cNvSpPr>
          <p:nvPr>
            <p:ph type="subTitle" idx="4294967295"/>
          </p:nvPr>
        </p:nvSpPr>
        <p:spPr>
          <a:xfrm>
            <a:off x="6302925" y="1394975"/>
            <a:ext cx="2277300" cy="17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al"/>
                <a:ea typeface="Arial"/>
                <a:cs typeface="Arial"/>
                <a:sym typeface="Arial"/>
              </a:rPr>
              <a:t>Frameworks:</a:t>
            </a:r>
            <a:endParaRPr sz="1200" dirty="0">
              <a:solidFill>
                <a:schemeClr val="dk1"/>
              </a:solidFill>
              <a:latin typeface="Arial"/>
              <a:ea typeface="Arial"/>
              <a:cs typeface="Arial"/>
              <a:sym typeface="Arial"/>
            </a:endParaRPr>
          </a:p>
          <a:p>
            <a:pPr>
              <a:spcBef>
                <a:spcPts val="1200"/>
              </a:spcBef>
              <a:buFont typeface="Arial" panose="020B0604020202020204" pitchFamily="34" charset="0"/>
              <a:buChar char="•"/>
            </a:pPr>
            <a:r>
              <a:rPr lang="en" sz="1200" dirty="0">
                <a:solidFill>
                  <a:schemeClr val="dk1"/>
                </a:solidFill>
                <a:latin typeface="Arial"/>
                <a:ea typeface="Arial"/>
                <a:cs typeface="Arial"/>
                <a:sym typeface="Arial"/>
              </a:rPr>
              <a:t>Big Data</a:t>
            </a:r>
            <a:endParaRPr sz="1200" dirty="0">
              <a:solidFill>
                <a:schemeClr val="dk1"/>
              </a:solidFill>
              <a:latin typeface="Arial"/>
              <a:ea typeface="Arial"/>
              <a:cs typeface="Arial"/>
              <a:sym typeface="Arial"/>
            </a:endParaRPr>
          </a:p>
          <a:p>
            <a:pPr>
              <a:buFont typeface="Arial" panose="020B0604020202020204" pitchFamily="34" charset="0"/>
              <a:buChar char="•"/>
            </a:pPr>
            <a:r>
              <a:rPr lang="en" sz="1200" dirty="0">
                <a:solidFill>
                  <a:schemeClr val="dk1"/>
                </a:solidFill>
                <a:latin typeface="Arial"/>
                <a:ea typeface="Arial"/>
                <a:cs typeface="Arial"/>
                <a:sym typeface="Arial"/>
              </a:rPr>
              <a:t>Machine Learning Libraries</a:t>
            </a:r>
            <a:endParaRPr sz="1200" dirty="0">
              <a:solidFill>
                <a:schemeClr val="dk1"/>
              </a:solidFill>
              <a:latin typeface="Arial"/>
              <a:ea typeface="Arial"/>
              <a:cs typeface="Arial"/>
              <a:sym typeface="Arial"/>
            </a:endParaRPr>
          </a:p>
          <a:p>
            <a:pPr>
              <a:buFont typeface="Arial" panose="020B0604020202020204" pitchFamily="34" charset="0"/>
              <a:buChar char="•"/>
            </a:pPr>
            <a:r>
              <a:rPr lang="en" sz="1200" dirty="0">
                <a:solidFill>
                  <a:schemeClr val="dk1"/>
                </a:solidFill>
                <a:latin typeface="Arial"/>
                <a:ea typeface="Arial"/>
                <a:cs typeface="Arial"/>
                <a:sym typeface="Arial"/>
              </a:rPr>
              <a:t>Health Informatics Platform - DHIS2</a:t>
            </a:r>
            <a:endParaRPr dirty="0"/>
          </a:p>
        </p:txBody>
      </p:sp>
      <p:sp>
        <p:nvSpPr>
          <p:cNvPr id="219" name="Google Shape;219;p31"/>
          <p:cNvSpPr txBox="1">
            <a:spLocks noGrp="1"/>
          </p:cNvSpPr>
          <p:nvPr>
            <p:ph type="subTitle" idx="4294967295"/>
          </p:nvPr>
        </p:nvSpPr>
        <p:spPr>
          <a:xfrm>
            <a:off x="6302925" y="3096275"/>
            <a:ext cx="2277300" cy="1212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a:solidFill>
                  <a:schemeClr val="dk1"/>
                </a:solidFill>
                <a:latin typeface="Arial"/>
                <a:ea typeface="Arial"/>
                <a:cs typeface="Arial"/>
                <a:sym typeface="Arial"/>
              </a:rPr>
              <a:t>Tools:</a:t>
            </a:r>
            <a:endParaRPr sz="1200">
              <a:solidFill>
                <a:schemeClr val="dk1"/>
              </a:solidFill>
              <a:latin typeface="Arial"/>
              <a:ea typeface="Arial"/>
              <a:cs typeface="Arial"/>
              <a:sym typeface="Arial"/>
            </a:endParaRPr>
          </a:p>
          <a:p>
            <a:pPr marL="457200" marR="0" lvl="0" indent="-304800" algn="l" rtl="0">
              <a:lnSpc>
                <a:spcPct val="115000"/>
              </a:lnSpc>
              <a:spcBef>
                <a:spcPts val="1200"/>
              </a:spcBef>
              <a:spcAft>
                <a:spcPts val="0"/>
              </a:spcAft>
              <a:buClr>
                <a:schemeClr val="dk1"/>
              </a:buClr>
              <a:buSzPts val="1200"/>
              <a:buFont typeface="Arial"/>
              <a:buChar char="●"/>
            </a:pPr>
            <a:r>
              <a:rPr lang="en" sz="1200">
                <a:solidFill>
                  <a:schemeClr val="dk1"/>
                </a:solidFill>
                <a:latin typeface="Arial"/>
                <a:ea typeface="Arial"/>
                <a:cs typeface="Arial"/>
                <a:sym typeface="Arial"/>
              </a:rPr>
              <a:t>Open Data Kit (ODK)</a:t>
            </a:r>
            <a:endParaRPr sz="1200">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GNU Health</a:t>
            </a:r>
            <a:endParaRPr sz="1200">
              <a:solidFill>
                <a:schemeClr val="dk1"/>
              </a:solidFill>
              <a:latin typeface="Arial"/>
              <a:ea typeface="Arial"/>
              <a:cs typeface="Arial"/>
              <a:sym typeface="Arial"/>
            </a:endParaRPr>
          </a:p>
          <a:p>
            <a:pPr marL="457200" marR="0" lvl="0" indent="-304800" algn="l" rtl="0">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Healthsites.io</a:t>
            </a:r>
            <a:endParaRPr sz="1200" i="1">
              <a:solidFill>
                <a:srgbClr val="000000"/>
              </a:solidFill>
              <a:latin typeface="Arial"/>
              <a:ea typeface="Arial"/>
              <a:cs typeface="Arial"/>
              <a:sym typeface="Arial"/>
            </a:endParaRPr>
          </a:p>
        </p:txBody>
      </p:sp>
      <p:sp>
        <p:nvSpPr>
          <p:cNvPr id="220" name="Google Shape;220;p31"/>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Relevant Tools and Frameworks</a:t>
            </a:r>
            <a:endParaRPr dirty="0"/>
          </a:p>
        </p:txBody>
      </p:sp>
      <p:sp>
        <p:nvSpPr>
          <p:cNvPr id="221" name="Google Shape;221;p31"/>
          <p:cNvSpPr txBox="1"/>
          <p:nvPr/>
        </p:nvSpPr>
        <p:spPr>
          <a:xfrm>
            <a:off x="4278150" y="2333550"/>
            <a:ext cx="587700" cy="47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700"/>
              <a:t>⚒️</a:t>
            </a:r>
            <a:endParaRPr sz="2900">
              <a:latin typeface="Inter"/>
              <a:ea typeface="Inter"/>
              <a:cs typeface="Inter"/>
              <a:sym typeface="Inter"/>
            </a:endParaRPr>
          </a:p>
        </p:txBody>
      </p:sp>
      <p:pic>
        <p:nvPicPr>
          <p:cNvPr id="2" name="Audio 1">
            <a:hlinkClick r:id="" action="ppaction://media"/>
            <a:extLst>
              <a:ext uri="{FF2B5EF4-FFF2-40B4-BE49-F238E27FC236}">
                <a16:creationId xmlns:a16="http://schemas.microsoft.com/office/drawing/2014/main" id="{3CC94EC4-1291-71E4-CCFA-479E3ECCB3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666"/>
    </mc:Choice>
    <mc:Fallback>
      <p:transition spd="slow" advTm="57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1255150" y="332925"/>
            <a:ext cx="38262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Deep Dive and Case Study</a:t>
            </a:r>
            <a:endParaRPr/>
          </a:p>
        </p:txBody>
      </p:sp>
      <p:sp>
        <p:nvSpPr>
          <p:cNvPr id="227" name="Google Shape;227;p32"/>
          <p:cNvSpPr txBox="1">
            <a:spLocks noGrp="1"/>
          </p:cNvSpPr>
          <p:nvPr>
            <p:ph type="subTitle" idx="1"/>
          </p:nvPr>
        </p:nvSpPr>
        <p:spPr>
          <a:xfrm>
            <a:off x="141875" y="997400"/>
            <a:ext cx="5937900" cy="3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ial"/>
                <a:ea typeface="Arial"/>
                <a:cs typeface="Arial"/>
                <a:sym typeface="Arial"/>
              </a:rPr>
              <a:t>District Health Information Software 2 (DHIS2) is an open-source health management information system.The platform helps the national department of health to monitor and evaluate health programs, track outbreaks, and ensure efficient use of resources.</a:t>
            </a:r>
            <a:endParaRPr sz="1200">
              <a:solidFill>
                <a:schemeClr val="dk1"/>
              </a:solidFill>
              <a:latin typeface="Arial"/>
              <a:ea typeface="Arial"/>
              <a:cs typeface="Arial"/>
              <a:sym typeface="Arial"/>
            </a:endParaRPr>
          </a:p>
          <a:p>
            <a:pPr marL="0" lvl="0" indent="0" algn="l" rtl="0">
              <a:spcBef>
                <a:spcPts val="0"/>
              </a:spcBef>
              <a:spcAft>
                <a:spcPts val="0"/>
              </a:spcAft>
              <a:buNone/>
            </a:pPr>
            <a:endParaRPr sz="1200">
              <a:solidFill>
                <a:schemeClr val="dk1"/>
              </a:solidFill>
              <a:latin typeface="Arial"/>
              <a:ea typeface="Arial"/>
              <a:cs typeface="Arial"/>
              <a:sym typeface="Arial"/>
            </a:endParaRPr>
          </a:p>
          <a:p>
            <a:pPr marL="0" lvl="0" indent="0" algn="l" rtl="0">
              <a:spcBef>
                <a:spcPts val="0"/>
              </a:spcBef>
              <a:spcAft>
                <a:spcPts val="0"/>
              </a:spcAft>
              <a:buNone/>
            </a:pPr>
            <a:r>
              <a:rPr lang="en" sz="1200" i="1">
                <a:solidFill>
                  <a:schemeClr val="dk1"/>
                </a:solidFill>
                <a:latin typeface="Arial"/>
                <a:ea typeface="Arial"/>
                <a:cs typeface="Arial"/>
                <a:sym typeface="Arial"/>
              </a:rPr>
              <a:t>Benefits</a:t>
            </a:r>
            <a:endParaRPr sz="1200" i="1">
              <a:solidFill>
                <a:schemeClr val="dk1"/>
              </a:solidFill>
              <a:latin typeface="Arial"/>
              <a:ea typeface="Arial"/>
              <a:cs typeface="Arial"/>
              <a:sym typeface="Arial"/>
            </a:endParaRPr>
          </a:p>
          <a:p>
            <a:pPr marL="457200" lvl="0" indent="-311150" algn="l" rtl="0">
              <a:spcBef>
                <a:spcPts val="0"/>
              </a:spcBef>
              <a:spcAft>
                <a:spcPts val="0"/>
              </a:spcAft>
              <a:buSzPts val="1300"/>
              <a:buFont typeface="Open Sans Medium"/>
              <a:buChar char="➢"/>
            </a:pPr>
            <a:r>
              <a:rPr lang="en" sz="1200">
                <a:solidFill>
                  <a:schemeClr val="dk1"/>
                </a:solidFill>
                <a:latin typeface="Arial"/>
                <a:ea typeface="Arial"/>
                <a:cs typeface="Arial"/>
                <a:sym typeface="Arial"/>
              </a:rPr>
              <a:t>One of DHIS2's key strengths is its adaptability</a:t>
            </a:r>
            <a:endParaRPr sz="1200">
              <a:solidFill>
                <a:schemeClr val="dk1"/>
              </a:solidFill>
              <a:latin typeface="Arial"/>
              <a:ea typeface="Arial"/>
              <a:cs typeface="Arial"/>
              <a:sym typeface="Arial"/>
            </a:endParaRPr>
          </a:p>
          <a:p>
            <a:pPr marL="457200" lvl="0" indent="-311150" algn="l" rtl="0">
              <a:spcBef>
                <a:spcPts val="0"/>
              </a:spcBef>
              <a:spcAft>
                <a:spcPts val="0"/>
              </a:spcAft>
              <a:buSzPts val="1300"/>
              <a:buFont typeface="Open Sans Medium"/>
              <a:buChar char="➢"/>
            </a:pPr>
            <a:r>
              <a:rPr lang="en" sz="1200">
                <a:solidFill>
                  <a:schemeClr val="dk1"/>
                </a:solidFill>
                <a:latin typeface="Arial"/>
                <a:ea typeface="Arial"/>
                <a:cs typeface="Arial"/>
                <a:sym typeface="Arial"/>
              </a:rPr>
              <a:t>The platform facilitates real-time data entry and reporting, allowing for timely interventions and decisions.</a:t>
            </a:r>
            <a:endParaRPr sz="1200">
              <a:solidFill>
                <a:schemeClr val="dk1"/>
              </a:solidFill>
              <a:latin typeface="Arial"/>
              <a:ea typeface="Arial"/>
              <a:cs typeface="Arial"/>
              <a:sym typeface="Arial"/>
            </a:endParaRPr>
          </a:p>
          <a:p>
            <a:pPr marL="457200" lvl="0" indent="-311150" algn="l" rtl="0">
              <a:spcBef>
                <a:spcPts val="0"/>
              </a:spcBef>
              <a:spcAft>
                <a:spcPts val="0"/>
              </a:spcAft>
              <a:buSzPts val="1300"/>
              <a:buFont typeface="Open Sans Medium"/>
              <a:buChar char="➢"/>
            </a:pPr>
            <a:r>
              <a:rPr lang="en" sz="1200">
                <a:solidFill>
                  <a:schemeClr val="dk1"/>
                </a:solidFill>
                <a:latin typeface="Arial"/>
                <a:ea typeface="Arial"/>
                <a:cs typeface="Arial"/>
                <a:sym typeface="Arial"/>
              </a:rPr>
              <a:t>Through mobile applications, data can be collected and accessed even in remote areas, improving the reach and comprehensiveness of health programs.</a:t>
            </a:r>
            <a:endParaRPr sz="1200">
              <a:solidFill>
                <a:schemeClr val="dk1"/>
              </a:solidFill>
              <a:latin typeface="Arial"/>
              <a:ea typeface="Arial"/>
              <a:cs typeface="Arial"/>
              <a:sym typeface="Arial"/>
            </a:endParaRPr>
          </a:p>
          <a:p>
            <a:pPr marL="0" lvl="0" indent="0" algn="l" rtl="0">
              <a:spcBef>
                <a:spcPts val="0"/>
              </a:spcBef>
              <a:spcAft>
                <a:spcPts val="0"/>
              </a:spcAft>
              <a:buNone/>
            </a:pPr>
            <a:endParaRPr sz="1200">
              <a:solidFill>
                <a:schemeClr val="dk1"/>
              </a:solidFill>
              <a:latin typeface="Arial"/>
              <a:ea typeface="Arial"/>
              <a:cs typeface="Arial"/>
              <a:sym typeface="Arial"/>
            </a:endParaRPr>
          </a:p>
          <a:p>
            <a:pPr marL="0" lvl="0" indent="0" algn="l" rtl="0">
              <a:spcBef>
                <a:spcPts val="0"/>
              </a:spcBef>
              <a:spcAft>
                <a:spcPts val="0"/>
              </a:spcAft>
              <a:buNone/>
            </a:pPr>
            <a:r>
              <a:rPr lang="en" sz="1200">
                <a:solidFill>
                  <a:schemeClr val="dk1"/>
                </a:solidFill>
                <a:latin typeface="Arial"/>
                <a:ea typeface="Arial"/>
                <a:cs typeface="Arial"/>
                <a:sym typeface="Arial"/>
              </a:rPr>
              <a:t>DHIS2 has played a pivotal role in enhancing the country's health data management capabilities, providing an integrated, efficient, and effective solution to healthcare challenges from infectious diseases like HIV to logistical issues in resource allocation.</a:t>
            </a:r>
            <a:endParaRPr>
              <a:latin typeface="Open Sans Medium"/>
              <a:ea typeface="Open Sans Medium"/>
              <a:cs typeface="Open Sans Medium"/>
              <a:sym typeface="Open Sans Medium"/>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endParaRPr sz="1200">
              <a:solidFill>
                <a:srgbClr val="000000"/>
              </a:solidFill>
              <a:latin typeface="Arial"/>
              <a:ea typeface="Arial"/>
              <a:cs typeface="Arial"/>
              <a:sym typeface="Arial"/>
            </a:endParaRPr>
          </a:p>
          <a:p>
            <a:pPr marL="0" lvl="0" indent="0" algn="l" rtl="0">
              <a:spcBef>
                <a:spcPts val="0"/>
              </a:spcBef>
              <a:spcAft>
                <a:spcPts val="0"/>
              </a:spcAft>
              <a:buNone/>
            </a:pPr>
            <a:endParaRPr>
              <a:latin typeface="Open Sans Medium"/>
              <a:ea typeface="Open Sans Medium"/>
              <a:cs typeface="Open Sans Medium"/>
              <a:sym typeface="Open Sans Medium"/>
            </a:endParaRPr>
          </a:p>
        </p:txBody>
      </p:sp>
      <p:pic>
        <p:nvPicPr>
          <p:cNvPr id="228" name="Google Shape;228;p32"/>
          <p:cNvPicPr preferRelativeResize="0"/>
          <p:nvPr/>
        </p:nvPicPr>
        <p:blipFill rotWithShape="1">
          <a:blip r:embed="rId5">
            <a:alphaModFix/>
          </a:blip>
          <a:srcRect l="26520" r="26524"/>
          <a:stretch/>
        </p:blipFill>
        <p:spPr>
          <a:xfrm>
            <a:off x="7237050" y="198213"/>
            <a:ext cx="1710425" cy="2432025"/>
          </a:xfrm>
          <a:prstGeom prst="rect">
            <a:avLst/>
          </a:prstGeom>
          <a:noFill/>
          <a:ln>
            <a:noFill/>
          </a:ln>
        </p:spPr>
      </p:pic>
      <p:pic>
        <p:nvPicPr>
          <p:cNvPr id="229" name="Google Shape;229;p32"/>
          <p:cNvPicPr preferRelativeResize="0"/>
          <p:nvPr/>
        </p:nvPicPr>
        <p:blipFill>
          <a:blip r:embed="rId6">
            <a:alphaModFix/>
          </a:blip>
          <a:stretch>
            <a:fillRect/>
          </a:stretch>
        </p:blipFill>
        <p:spPr>
          <a:xfrm>
            <a:off x="6424400" y="2431925"/>
            <a:ext cx="1430775" cy="1430775"/>
          </a:xfrm>
          <a:prstGeom prst="rect">
            <a:avLst/>
          </a:prstGeom>
          <a:noFill/>
          <a:ln>
            <a:noFill/>
          </a:ln>
        </p:spPr>
      </p:pic>
      <p:pic>
        <p:nvPicPr>
          <p:cNvPr id="2" name="Audio 1">
            <a:hlinkClick r:id="" action="ppaction://media"/>
            <a:extLst>
              <a:ext uri="{FF2B5EF4-FFF2-40B4-BE49-F238E27FC236}">
                <a16:creationId xmlns:a16="http://schemas.microsoft.com/office/drawing/2014/main" id="{4969938B-1949-D81A-CA8D-306098F98A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090"/>
    </mc:Choice>
    <mc:Fallback>
      <p:transition spd="slow" advTm="51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Dark v1">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334</Words>
  <Application>Microsoft Macintosh PowerPoint</Application>
  <PresentationFormat>On-screen Show (16:9)</PresentationFormat>
  <Paragraphs>42</Paragraphs>
  <Slides>4</Slides>
  <Notes>4</Notes>
  <HiddenSlides>0</HiddenSlides>
  <MMClips>4</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vt:i4>
      </vt:variant>
    </vt:vector>
  </HeadingPairs>
  <TitlesOfParts>
    <vt:vector size="14" baseType="lpstr">
      <vt:lpstr>Poppins</vt:lpstr>
      <vt:lpstr>League Spartan Medium</vt:lpstr>
      <vt:lpstr>Lato Light</vt:lpstr>
      <vt:lpstr>League Spartan</vt:lpstr>
      <vt:lpstr>Open Sans Medium</vt:lpstr>
      <vt:lpstr>Arial</vt:lpstr>
      <vt:lpstr>Inter</vt:lpstr>
      <vt:lpstr>Calibri</vt:lpstr>
      <vt:lpstr>Simple Light</vt:lpstr>
      <vt:lpstr>Modern Monochrome Dark v1</vt:lpstr>
      <vt:lpstr>Exploring Data Types, Analysis  Tools, and Learning in  Health Analytics</vt:lpstr>
      <vt:lpstr>Data Sources in the  South African Health Sector</vt:lpstr>
      <vt:lpstr>Relevant Tools and Frameworks</vt:lpstr>
      <vt:lpstr>Deep Dive and 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Data Types, Analysis  Tools, and Learning in  Health Analytics</dc:title>
  <cp:lastModifiedBy>Molemo Theys</cp:lastModifiedBy>
  <cp:revision>2</cp:revision>
  <dcterms:modified xsi:type="dcterms:W3CDTF">2023-10-01T15:58:07Z</dcterms:modified>
</cp:coreProperties>
</file>